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2" Type="http://schemas.openxmlformats.org/officeDocument/2006/relationships/slide" Target="slides/slide6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a9f461fc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0a9f461fce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a9f461fce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0a9f461fce_1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a9f461fc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0a9f461fce_1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a9f461fce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0a9f461fce_1_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a9f461fce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0a9f461fce_1_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a9f461fce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0a9f461fce_1_1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 rot="10800000">
            <a:off x="-1" y="-17020"/>
            <a:ext cx="9143999" cy="3280597"/>
          </a:xfrm>
          <a:prstGeom prst="rect">
            <a:avLst/>
          </a:prstGeom>
          <a:gradFill>
            <a:gsLst>
              <a:gs pos="0">
                <a:srgbClr val="0B5394"/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 rot="5400000">
            <a:off x="2931539" y="-2948881"/>
            <a:ext cx="3280918" cy="9144000"/>
          </a:xfrm>
          <a:prstGeom prst="rect">
            <a:avLst/>
          </a:prstGeom>
          <a:gradFill>
            <a:gsLst>
              <a:gs pos="0">
                <a:srgbClr val="0F6FC6">
                  <a:alpha val="0"/>
                </a:srgbClr>
              </a:gs>
              <a:gs pos="40000">
                <a:srgbClr val="0F6FC6">
                  <a:alpha val="0"/>
                </a:srgbClr>
              </a:gs>
              <a:gs pos="100000">
                <a:srgbClr val="0B5394">
                  <a:alpha val="51764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 rot="5400000">
            <a:off x="2006250" y="-1935675"/>
            <a:ext cx="5142900" cy="9132600"/>
          </a:xfrm>
          <a:prstGeom prst="rect">
            <a:avLst/>
          </a:prstGeom>
          <a:gradFill>
            <a:gsLst>
              <a:gs pos="0">
                <a:srgbClr val="0F6FC6">
                  <a:alpha val="0"/>
                </a:srgbClr>
              </a:gs>
              <a:gs pos="17000">
                <a:srgbClr val="0F6FC6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-4" y="-17017"/>
            <a:ext cx="6406864" cy="3280595"/>
          </a:xfrm>
          <a:prstGeom prst="rect">
            <a:avLst/>
          </a:prstGeom>
          <a:gradFill>
            <a:gsLst>
              <a:gs pos="0">
                <a:srgbClr val="0B5394"/>
              </a:gs>
              <a:gs pos="100000">
                <a:srgbClr val="000000"/>
              </a:gs>
            </a:gsLst>
            <a:lin ang="1499888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 txBox="1"/>
          <p:nvPr>
            <p:ph type="ctrTitle"/>
          </p:nvPr>
        </p:nvSpPr>
        <p:spPr>
          <a:xfrm>
            <a:off x="305956" y="1374943"/>
            <a:ext cx="85320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b="1"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HACKBIO INTERNSHIP</a:t>
            </a:r>
            <a:br>
              <a:rPr b="1"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AND DATA SCIENCE TRACK </a:t>
            </a:r>
            <a:br>
              <a:rPr b="1"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TOPIC:CLASSIFICATION OF CLINICAL STAGES OF LIVER CANCER USING MACHINE LEARNING</a:t>
            </a:r>
            <a:endParaRPr/>
          </a:p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341640" y="3656692"/>
            <a:ext cx="7504463" cy="1093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GROUP NAME: DATA ALCHEMISTS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PRESENTER: ADEKOYA ADEPEJU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DATE: 12TH OCTOBER, 2024.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628650" y="101203"/>
            <a:ext cx="7886700" cy="370393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62E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GB" sz="2400">
                <a:latin typeface="Arial"/>
                <a:ea typeface="Arial"/>
                <a:cs typeface="Arial"/>
                <a:sym typeface="Arial"/>
              </a:rPr>
              <a:t>DATA ALCHEMISTS</a:t>
            </a:r>
            <a:r>
              <a:rPr b="1" lang="en-GB" sz="2400">
                <a:latin typeface="Arial"/>
                <a:ea typeface="Arial"/>
                <a:cs typeface="Arial"/>
                <a:sym typeface="Arial"/>
              </a:rPr>
              <a:t> TEAM MEMBERS </a:t>
            </a:r>
            <a:endParaRPr/>
          </a:p>
        </p:txBody>
      </p:sp>
      <p:sp>
        <p:nvSpPr>
          <p:cNvPr id="141" name="Google Shape;141;p26"/>
          <p:cNvSpPr/>
          <p:nvPr/>
        </p:nvSpPr>
        <p:spPr>
          <a:xfrm>
            <a:off x="1685927" y="558296"/>
            <a:ext cx="2670464" cy="210935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062E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MELVIN KHAKABO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Coder,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Dataset Verifier,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Implementation </a:t>
            </a:r>
            <a:r>
              <a:rPr lang="en-GB" sz="1500">
                <a:solidFill>
                  <a:schemeClr val="lt1"/>
                </a:solidFill>
              </a:rPr>
              <a:t>and optimization</a:t>
            </a: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 Media Representative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4167129" y="2815892"/>
            <a:ext cx="2670600" cy="2109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062E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00"/>
                </a:solidFill>
              </a:rPr>
              <a:t>NIGUSE KELILE LEMA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Scientific Writer,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Manuscript Proofreader,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Collaborative Coder, 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Workflow Coordinator,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Draft Coordinator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6122842" y="558296"/>
            <a:ext cx="2670600" cy="2109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062E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ADEKOYA ADEPEJU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 Miner,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Pipeline Developer,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Collaborative Coder,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Scientific Writer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41" y="821963"/>
            <a:ext cx="1582019" cy="158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2611" y="828927"/>
            <a:ext cx="1259899" cy="162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5">
            <a:alphaModFix/>
          </a:blip>
          <a:srcRect b="5261" l="0" r="0" t="5261"/>
          <a:stretch/>
        </p:blipFill>
        <p:spPr>
          <a:xfrm>
            <a:off x="2444550" y="2909763"/>
            <a:ext cx="1610602" cy="192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6949725" y="479801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GB" sz="1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 txBox="1"/>
          <p:nvPr>
            <p:ph type="title"/>
          </p:nvPr>
        </p:nvSpPr>
        <p:spPr>
          <a:xfrm>
            <a:off x="630936" y="188484"/>
            <a:ext cx="7879842" cy="757698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BACKGROUND OF THE STUDY </a:t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0" y="313214"/>
            <a:ext cx="96012" cy="473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630936" y="1035648"/>
            <a:ext cx="7879842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27"/>
          <p:cNvGrpSpPr/>
          <p:nvPr/>
        </p:nvGrpSpPr>
        <p:grpSpPr>
          <a:xfrm>
            <a:off x="741834" y="841639"/>
            <a:ext cx="7658162" cy="4113377"/>
            <a:chOff x="150912" y="0"/>
            <a:chExt cx="10210883" cy="5484503"/>
          </a:xfrm>
        </p:grpSpPr>
        <p:sp>
          <p:nvSpPr>
            <p:cNvPr id="157" name="Google Shape;157;p27"/>
            <p:cNvSpPr/>
            <p:nvPr/>
          </p:nvSpPr>
          <p:spPr>
            <a:xfrm>
              <a:off x="150912" y="0"/>
              <a:ext cx="10210883" cy="5484503"/>
            </a:xfrm>
            <a:prstGeom prst="diamond">
              <a:avLst/>
            </a:prstGeom>
            <a:solidFill>
              <a:srgbClr val="CACDD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3032004" y="521027"/>
              <a:ext cx="2138956" cy="2138956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2700">
              <a:solidFill>
                <a:srgbClr val="DBEFF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7"/>
            <p:cNvSpPr txBox="1"/>
            <p:nvPr/>
          </p:nvSpPr>
          <p:spPr>
            <a:xfrm>
              <a:off x="3136419" y="625442"/>
              <a:ext cx="1930126" cy="19301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Liver cancer is the sixth most common and the third leading cause of cancer death globally (NCI, 2024).</a:t>
              </a:r>
              <a:endParaRPr sz="1100"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5335495" y="521027"/>
              <a:ext cx="2138956" cy="2138956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2700">
              <a:solidFill>
                <a:srgbClr val="DBEFF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7"/>
            <p:cNvSpPr txBox="1"/>
            <p:nvPr/>
          </p:nvSpPr>
          <p:spPr>
            <a:xfrm>
              <a:off x="5439910" y="625442"/>
              <a:ext cx="1930126" cy="19301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Accurate detection and classification are crucial for timely treatment (Jesi &amp; Daniel, 2024).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3032004" y="2824519"/>
              <a:ext cx="2138956" cy="2138956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2700">
              <a:solidFill>
                <a:srgbClr val="DBEFF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3136419" y="2928934"/>
              <a:ext cx="1930126" cy="19301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 improves accuracy and efficiency in interpreting medical images such as CT-scans and MRIs (Khalifa &amp; Albadawy, 2024). 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5335495" y="2824519"/>
              <a:ext cx="2138956" cy="2138956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2700">
              <a:solidFill>
                <a:srgbClr val="DBEFF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5439910" y="2928934"/>
              <a:ext cx="1930126" cy="19301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Our study will leverage machine learning to improve liver cancer stage classification, aiming for earlier intervention and personalized therapies.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GB" sz="1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-1" y="7620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 txBox="1"/>
          <p:nvPr>
            <p:ph type="title"/>
          </p:nvPr>
        </p:nvSpPr>
        <p:spPr>
          <a:xfrm>
            <a:off x="6759035" y="417892"/>
            <a:ext cx="2142427" cy="417696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PROJECT WORKFLOW FLOWCHART</a:t>
            </a:r>
            <a:endParaRPr/>
          </a:p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GB" sz="1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42539" y="4173935"/>
            <a:ext cx="6130350" cy="616275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rgbClr val="DBEF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242539" y="4173935"/>
            <a:ext cx="6130350" cy="616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6000" lIns="96000" spcFirstLastPara="1" rIns="96000" wrap="square" tIns="9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Manuscript Development </a:t>
            </a:r>
            <a:endParaRPr sz="1100"/>
          </a:p>
        </p:txBody>
      </p:sp>
      <p:sp>
        <p:nvSpPr>
          <p:cNvPr id="176" name="Google Shape;176;p28"/>
          <p:cNvSpPr/>
          <p:nvPr/>
        </p:nvSpPr>
        <p:spPr>
          <a:xfrm rot="10800000">
            <a:off x="242572" y="3235477"/>
            <a:ext cx="6130350" cy="9477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2"/>
          </a:solidFill>
          <a:ln cap="flat" cmpd="sng" w="12700">
            <a:solidFill>
              <a:srgbClr val="DBEF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242539" y="3235447"/>
            <a:ext cx="6130350" cy="33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6000" lIns="96000" spcFirstLastPara="1" rIns="96000" wrap="square" tIns="9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 &amp; Validation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242539" y="3568100"/>
            <a:ext cx="30651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cap="flat" cmpd="sng" w="12700">
            <a:solidFill>
              <a:srgbClr val="CACDD3">
                <a:alpha val="8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242548" y="3568100"/>
            <a:ext cx="6130500" cy="28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3325" lIns="74675" spcFirstLastPara="1" rIns="74675" wrap="square" tIns="13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Metrics: Use accuracy, precision, recall, and confusion matrices to assess performance.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 rot="10800000">
            <a:off x="242572" y="2296990"/>
            <a:ext cx="6130350" cy="9477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2"/>
          </a:solidFill>
          <a:ln cap="flat" cmpd="sng" w="12700">
            <a:solidFill>
              <a:srgbClr val="DBEF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242539" y="2296959"/>
            <a:ext cx="6130350" cy="33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6000" lIns="96000" spcFirstLastPara="1" rIns="96000" wrap="square" tIns="9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Development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243508" y="2629613"/>
            <a:ext cx="2549700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cap="flat" cmpd="sng" w="12700">
            <a:solidFill>
              <a:srgbClr val="CACDD3">
                <a:alpha val="8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243508" y="2629613"/>
            <a:ext cx="2549700" cy="283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25" lIns="74675" spcFirstLastPara="1" rIns="74675" wrap="square" tIns="13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Train-Test Split: Split the data into training (80%) and testing (20%) sets.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2793319" y="2629613"/>
            <a:ext cx="20580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cap="flat" cmpd="sng" w="12700">
            <a:solidFill>
              <a:srgbClr val="CACDD3">
                <a:alpha val="8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2793319" y="2629613"/>
            <a:ext cx="2058075" cy="283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25" lIns="74675" spcFirstLastPara="1" rIns="74675" wrap="square" tIns="133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Algorithms (KNN and Random Forest)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4851329" y="2629613"/>
            <a:ext cx="1520550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cap="flat" cmpd="sng" w="12700">
            <a:solidFill>
              <a:srgbClr val="CACDD3">
                <a:alpha val="8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4851329" y="2629613"/>
            <a:ext cx="1520550" cy="283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25" lIns="74675" spcFirstLastPara="1" rIns="74675" wrap="square" tIns="13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Validation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/>
          <p:nvPr/>
        </p:nvSpPr>
        <p:spPr>
          <a:xfrm rot="10800000">
            <a:off x="242572" y="1358501"/>
            <a:ext cx="6130350" cy="9477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2"/>
          </a:solidFill>
          <a:ln cap="flat" cmpd="sng" w="12700">
            <a:solidFill>
              <a:srgbClr val="DBEF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242539" y="1358470"/>
            <a:ext cx="6130350" cy="33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6000" lIns="96000" spcFirstLastPara="1" rIns="96000" wrap="square" tIns="9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Pre-processing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242539" y="1691124"/>
            <a:ext cx="30651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cap="flat" cmpd="sng" w="12700">
            <a:solidFill>
              <a:srgbClr val="CACDD3">
                <a:alpha val="8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242539" y="1691124"/>
            <a:ext cx="3065175" cy="283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25" lIns="74675" spcFirstLastPara="1" rIns="74675" wrap="square" tIns="13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Cleaning and Normalization</a:t>
            </a:r>
            <a:endParaRPr sz="1100"/>
          </a:p>
        </p:txBody>
      </p:sp>
      <p:sp>
        <p:nvSpPr>
          <p:cNvPr id="192" name="Google Shape;192;p28"/>
          <p:cNvSpPr/>
          <p:nvPr/>
        </p:nvSpPr>
        <p:spPr>
          <a:xfrm>
            <a:off x="3307730" y="1691124"/>
            <a:ext cx="30651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cap="flat" cmpd="sng" w="12700">
            <a:solidFill>
              <a:srgbClr val="CACDD3">
                <a:alpha val="8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3214700" y="1691125"/>
            <a:ext cx="3158325" cy="283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25" lIns="74675" spcFirstLastPara="1" rIns="74675" wrap="square" tIns="13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Selection: Select relevant features (e.g., top genes, clinical markers) for classification.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/>
          <p:nvPr/>
        </p:nvSpPr>
        <p:spPr>
          <a:xfrm rot="10800000">
            <a:off x="242572" y="420014"/>
            <a:ext cx="6130350" cy="9477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2"/>
          </a:solidFill>
          <a:ln cap="flat" cmpd="sng" w="12700">
            <a:solidFill>
              <a:srgbClr val="DBEF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242539" y="419983"/>
            <a:ext cx="6130350" cy="33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6000" lIns="96000" spcFirstLastPara="1" rIns="96000" wrap="square" tIns="9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242539" y="752636"/>
            <a:ext cx="30651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cap="flat" cmpd="sng" w="12700">
            <a:solidFill>
              <a:srgbClr val="CACDD3">
                <a:alpha val="8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242539" y="752636"/>
            <a:ext cx="3065175" cy="283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25" lIns="74675" spcFirstLastPara="1" rIns="74675" wrap="square" tIns="13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TCGA</a:t>
            </a:r>
            <a:r>
              <a:rPr lang="en-GB" sz="1100">
                <a:solidFill>
                  <a:schemeClr val="dk1"/>
                </a:solidFill>
              </a:rPr>
              <a:t>Biolinks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3307730" y="752636"/>
            <a:ext cx="30651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cap="flat" cmpd="sng" w="12700">
            <a:solidFill>
              <a:srgbClr val="CACDD3">
                <a:alpha val="8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3261275" y="701471"/>
            <a:ext cx="3065175" cy="384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25" lIns="74675" spcFirstLastPara="1" rIns="74675" wrap="square" tIns="13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Description: Liver cancer patient data, transcriptom</a:t>
            </a:r>
            <a:r>
              <a:rPr lang="en-GB" sz="1100">
                <a:solidFill>
                  <a:schemeClr val="dk1"/>
                </a:solidFill>
              </a:rPr>
              <a:t>e profiling and clinical data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53354" y="232027"/>
            <a:ext cx="8437292" cy="994172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EXPECTED OUTCOME AND POTENTIAL OF THE STUDY</a:t>
            </a:r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531975" y="1369225"/>
            <a:ext cx="7983300" cy="32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90500" lvl="0" marL="177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Noto Sans Symbols"/>
              <a:buChar char="✔"/>
            </a:pPr>
            <a:r>
              <a:rPr b="1" i="0" lang="en-GB" sz="1800" u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Expected Results:</a:t>
            </a:r>
            <a:endParaRPr b="1" i="0" sz="1800" u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177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❑"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 of the machine learning models using transcriptomic data and Clinical metadata for liver cancer classification. </a:t>
            </a:r>
            <a:endParaRPr b="1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177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❑"/>
            </a:pPr>
            <a:r>
              <a:rPr b="1" i="0" lang="en-GB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Evaluat</a:t>
            </a: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ion of</a:t>
            </a:r>
            <a:r>
              <a:rPr b="1" i="0" lang="en-GB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model performance through accuracy, precision, and recall.</a:t>
            </a:r>
            <a:endParaRPr b="1" i="0" sz="1800" u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177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❑"/>
            </a:pPr>
            <a:r>
              <a:rPr b="1" i="0" lang="en-GB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Investigate the long term potential </a:t>
            </a: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of this research in improving early </a:t>
            </a: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detection enabling personalized treatment and contributing to advancement in liver cancer and diagnostics. </a:t>
            </a:r>
            <a:endParaRPr b="1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GB" sz="1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1411504" y="427383"/>
            <a:ext cx="6320991" cy="42374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sx="95000" rotWithShape="0" algn="t" dir="7140000" dist="317500" sy="95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question and answer&#10;&#10;Description automatically generated" id="213" name="Google Shape;213;p30"/>
          <p:cNvPicPr preferRelativeResize="0"/>
          <p:nvPr/>
        </p:nvPicPr>
        <p:blipFill rotWithShape="1">
          <a:blip r:embed="rId3">
            <a:alphaModFix/>
          </a:blip>
          <a:srcRect b="1426" l="0" r="2" t="3266"/>
          <a:stretch/>
        </p:blipFill>
        <p:spPr>
          <a:xfrm>
            <a:off x="1411504" y="427382"/>
            <a:ext cx="6338036" cy="4237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647330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GB" sz="18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